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4"/>
  </p:sldMasterIdLst>
  <p:notesMasterIdLst>
    <p:notesMasterId r:id="rId10"/>
  </p:notesMasterIdLst>
  <p:handoutMasterIdLst>
    <p:handoutMasterId r:id="rId11"/>
  </p:handoutMasterIdLst>
  <p:sldIdLst>
    <p:sldId id="339" r:id="rId5"/>
    <p:sldId id="345" r:id="rId6"/>
    <p:sldId id="341" r:id="rId7"/>
    <p:sldId id="342" r:id="rId8"/>
    <p:sldId id="349" r:id="rId9"/>
  </p:sldIdLst>
  <p:sldSz cx="9144000" cy="6858000" type="screen4x3"/>
  <p:notesSz cx="6797675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9" autoAdjust="0"/>
    <p:restoredTop sz="94627"/>
  </p:normalViewPr>
  <p:slideViewPr>
    <p:cSldViewPr>
      <p:cViewPr varScale="1">
        <p:scale>
          <a:sx n="88" d="100"/>
          <a:sy n="88" d="100"/>
        </p:scale>
        <p:origin x="60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8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5F4FC4D8-6D2B-45C8-B1CD-A984EFA96F96}" type="datetimeFigureOut">
              <a:rPr lang="en-GB"/>
              <a:pPr>
                <a:defRPr/>
              </a:pPr>
              <a:t>14/11/2023</a:t>
            </a:fld>
            <a:endParaRPr lang="en-GB"/>
          </a:p>
        </p:txBody>
      </p:sp>
      <p:sp>
        <p:nvSpPr>
          <p:cNvPr id="90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0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7542D903-399B-46C1-B52F-C409E5EECC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87679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E70A4EF-F9FF-442F-9A24-620F5111E4D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5177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72E6EA8-1876-4218-B336-F6DA09BBEFB1}" type="slidenum">
              <a:rPr lang="en-GB" sz="1200">
                <a:latin typeface="Arial" charset="0"/>
              </a:rPr>
              <a:pPr algn="r"/>
              <a:t>1</a:t>
            </a:fld>
            <a:endParaRPr lang="en-GB" sz="1200">
              <a:latin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714875"/>
            <a:ext cx="4984750" cy="4467225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 txBox="1">
            <a:spLocks noGrp="1" noChangeArrowheads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E8B6A1F-0B9B-433E-BEF4-FB01A76128F5}" type="slidenum">
              <a:rPr lang="en-GB" sz="1200">
                <a:latin typeface="Arial" charset="0"/>
              </a:rPr>
              <a:pPr algn="r"/>
              <a:t>2</a:t>
            </a:fld>
            <a:endParaRPr lang="en-GB" sz="1200"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GB">
              <a:cs typeface="+mn-cs"/>
            </a:endParaRPr>
          </a:p>
        </p:txBody>
      </p:sp>
      <p:sp>
        <p:nvSpPr>
          <p:cNvPr id="13721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543E6-F276-4872-8F3B-DAB095161A3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40CAF-5C18-489E-801F-4F909E3CE50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79F08-1739-41BF-99AB-A571401ECF8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79A56-A725-4392-8D4D-6E051379EC7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A5EA62-F809-4674-865B-1C4B4CBBE9F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F3DCA-D395-415A-AFC4-3452783410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20148-1C1C-4C40-838E-CBCF4616DD3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9F1FB-E5CE-4B34-83B8-046F382EBF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CD74A7-6A92-4805-B398-2FE28901A4D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74C80-D7BA-4A85-B6CD-7D4D66A002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8C5CB-152C-4129-B049-AED0D57BB6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B541E-5F3A-48C4-9DF0-23C6AA1E0D0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0D0F0-D2E1-4933-AE08-E34BBBA5FC6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50BC2-F5BA-4FDF-AFFA-704412093AC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91404-EAE5-4BB8-A588-1BA219C4B3F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74543-29C5-4AD9-BE9E-B1D7798F1D3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6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6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6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F2F5142-56DC-41DA-BD34-946A5282365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6" r:id="rId1"/>
    <p:sldLayoutId id="2147483664" r:id="rId2"/>
    <p:sldLayoutId id="2147483663" r:id="rId3"/>
    <p:sldLayoutId id="2147483662" r:id="rId4"/>
    <p:sldLayoutId id="2147483661" r:id="rId5"/>
    <p:sldLayoutId id="2147483660" r:id="rId6"/>
    <p:sldLayoutId id="2147483659" r:id="rId7"/>
    <p:sldLayoutId id="2147483658" r:id="rId8"/>
    <p:sldLayoutId id="2147483657" r:id="rId9"/>
    <p:sldLayoutId id="2147483656" r:id="rId10"/>
    <p:sldLayoutId id="2147483655" r:id="rId11"/>
    <p:sldLayoutId id="2147483654" r:id="rId12"/>
    <p:sldLayoutId id="2147483653" r:id="rId13"/>
    <p:sldLayoutId id="2147483652" r:id="rId14"/>
    <p:sldLayoutId id="2147483651" r:id="rId15"/>
    <p:sldLayoutId id="2147483665" r:id="rId16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audio" Target="../media/media1.m4a"/><Relationship Id="rId7" Type="http://schemas.openxmlformats.org/officeDocument/2006/relationships/image" Target="../media/image3.gif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7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descr="Aye, I'm tellin' ya: NB 1 &amp; 2 - Revising the Alphabe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36078">
            <a:off x="6275275" y="4186573"/>
            <a:ext cx="1149208" cy="1149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53422"/>
          </a:effectLst>
        </p:spPr>
      </p:pic>
      <p:sp>
        <p:nvSpPr>
          <p:cNvPr id="1044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922" y="710468"/>
            <a:ext cx="8911178" cy="736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6600" dirty="0"/>
              <a:t>Literacy in Year 5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905000"/>
            <a:ext cx="7861300" cy="4114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4400" i="1" u="sng" dirty="0">
                <a:solidFill>
                  <a:srgbClr val="FFFF00"/>
                </a:solidFill>
              </a:rPr>
              <a:t>Reading </a:t>
            </a:r>
          </a:p>
          <a:p>
            <a:pPr algn="ctr" eaLnBrk="1" hangingPunct="1">
              <a:defRPr/>
            </a:pPr>
            <a:endParaRPr lang="en-GB" sz="4400" i="1" u="sng" dirty="0">
              <a:solidFill>
                <a:srgbClr val="FFFF00"/>
              </a:solidFill>
            </a:endParaRPr>
          </a:p>
          <a:p>
            <a:pPr algn="ctr" eaLnBrk="1" hangingPunct="1">
              <a:defRPr/>
            </a:pPr>
            <a:r>
              <a:rPr lang="en-GB" sz="4400" i="1" u="sng" dirty="0">
                <a:solidFill>
                  <a:srgbClr val="FFFF00"/>
                </a:solidFill>
              </a:rPr>
              <a:t>Writing (including Spelling)</a:t>
            </a:r>
          </a:p>
          <a:p>
            <a:pPr marL="0" indent="0" algn="ctr" eaLnBrk="1" hangingPunct="1">
              <a:buNone/>
              <a:defRPr/>
            </a:pPr>
            <a:endParaRPr lang="en-GB" sz="4400" i="1" u="sng" dirty="0">
              <a:solidFill>
                <a:srgbClr val="FFFF00"/>
              </a:solidFill>
            </a:endParaRPr>
          </a:p>
          <a:p>
            <a:pPr algn="ctr" eaLnBrk="1" hangingPunct="1">
              <a:defRPr/>
            </a:pPr>
            <a:r>
              <a:rPr lang="en-GB" sz="4400" i="1" u="sng" dirty="0">
                <a:solidFill>
                  <a:srgbClr val="FFFF00"/>
                </a:solidFill>
              </a:rPr>
              <a:t>Talking &amp; Listening</a:t>
            </a:r>
          </a:p>
          <a:p>
            <a:pPr algn="ctr" eaLnBrk="1" hangingPunct="1">
              <a:buFontTx/>
              <a:buNone/>
              <a:defRPr/>
            </a:pPr>
            <a:endParaRPr lang="en-GB" i="1" u="sng" dirty="0">
              <a:solidFill>
                <a:srgbClr val="FFFF00"/>
              </a:solidFill>
            </a:endParaRPr>
          </a:p>
          <a:p>
            <a:pPr eaLnBrk="1" hangingPunct="1">
              <a:buFontTx/>
              <a:buNone/>
              <a:defRPr/>
            </a:pPr>
            <a:endParaRPr lang="en-GB" sz="800" i="1" dirty="0"/>
          </a:p>
        </p:txBody>
      </p:sp>
      <p:pic>
        <p:nvPicPr>
          <p:cNvPr id="104453" name="Picture 5" descr="AG00030_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354468">
            <a:off x="5761756" y="2059928"/>
            <a:ext cx="1223376" cy="119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BD07223_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181630">
            <a:off x="438949" y="4904366"/>
            <a:ext cx="1445171" cy="1363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6898ACE1-DB00-150F-B71B-6F3B2322F6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rcRect l="-287500" t="-287500" r="-287500" b="-287500"/>
          <a:stretch>
            <a:fillRect/>
          </a:stretch>
        </p:blipFill>
        <p:spPr>
          <a:xfrm>
            <a:off x="7567270" y="5210027"/>
            <a:ext cx="1978552" cy="1978552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p:transition spd="slow" advTm="136628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n-GB" sz="5400" u="sng" dirty="0">
                <a:solidFill>
                  <a:schemeClr val="hlink"/>
                </a:solidFill>
              </a:rPr>
              <a:t>Spellings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528" y="1628775"/>
            <a:ext cx="8591872" cy="5013325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en-GB" sz="2400" b="1" i="1" dirty="0"/>
              <a:t>Spelling  is a key focus this year in </a:t>
            </a:r>
          </a:p>
          <a:p>
            <a:pPr algn="ctr" eaLnBrk="1" hangingPunct="1">
              <a:buFontTx/>
              <a:buNone/>
              <a:defRPr/>
            </a:pPr>
            <a:r>
              <a:rPr lang="en-GB" sz="2400" b="1" i="1" dirty="0"/>
              <a:t>school.  Pupils will be expected to complete</a:t>
            </a:r>
          </a:p>
          <a:p>
            <a:pPr algn="ctr" eaLnBrk="1" hangingPunct="1">
              <a:buFontTx/>
              <a:buNone/>
              <a:defRPr/>
            </a:pPr>
            <a:r>
              <a:rPr lang="en-GB" sz="2400" b="1" i="1" dirty="0"/>
              <a:t>their spellings each evening, along with a weekly spelling task. Your child’s weekly spelling list is a combination of phonics, topic words and high frequency words.</a:t>
            </a:r>
          </a:p>
          <a:p>
            <a:pPr algn="ctr" eaLnBrk="1" hangingPunct="1">
              <a:buFontTx/>
              <a:buNone/>
              <a:defRPr/>
            </a:pPr>
            <a:r>
              <a:rPr lang="en-GB" sz="2400" b="1" i="1" dirty="0"/>
              <a:t>Some strategies/activities to use at home:</a:t>
            </a:r>
          </a:p>
          <a:p>
            <a:r>
              <a:rPr lang="en-GB" sz="2000" dirty="0"/>
              <a:t>Look-Say-Cover-Write- Check</a:t>
            </a:r>
          </a:p>
          <a:p>
            <a:r>
              <a:rPr lang="en-GB" sz="2000" dirty="0"/>
              <a:t>Pyramid words</a:t>
            </a:r>
          </a:p>
          <a:p>
            <a:r>
              <a:rPr lang="en-GB" sz="2000" dirty="0"/>
              <a:t>Rainbow strategy</a:t>
            </a:r>
          </a:p>
          <a:p>
            <a:r>
              <a:rPr lang="en-GB" sz="2000" dirty="0"/>
              <a:t>Silly sentences</a:t>
            </a:r>
          </a:p>
          <a:p>
            <a:pPr algn="ctr" eaLnBrk="1" hangingPunct="1">
              <a:buNone/>
              <a:defRPr/>
            </a:pPr>
            <a:r>
              <a:rPr lang="en-GB" sz="2800" b="1" i="1" dirty="0"/>
              <a:t>All pupils are encouraged to ‘HAVE A GO’ when spelling new words and to sound it out!</a:t>
            </a:r>
          </a:p>
          <a:p>
            <a:pPr algn="ctr" eaLnBrk="1" hangingPunct="1">
              <a:buFontTx/>
              <a:buNone/>
              <a:defRPr/>
            </a:pPr>
            <a:endParaRPr lang="en-GB" sz="2800" b="1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5E4023-89EC-462E-9E05-D1F139AD40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75406">
            <a:off x="7054450" y="152495"/>
            <a:ext cx="1728252" cy="1709398"/>
          </a:xfrm>
          <a:prstGeom prst="rect">
            <a:avLst/>
          </a:prstGeom>
          <a:effectLst>
            <a:softEdge rad="120769"/>
          </a:effectLst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6E52167-A003-6909-592E-A5548A994C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47810" y="551723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61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785"/>
    </mc:Choice>
    <mc:Fallback xmlns="">
      <p:transition spd="slow" advTm="153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93700" y="56431"/>
            <a:ext cx="8229600" cy="1384300"/>
          </a:xfrm>
        </p:spPr>
        <p:txBody>
          <a:bodyPr/>
          <a:lstStyle/>
          <a:p>
            <a:pPr algn="ctr">
              <a:defRPr/>
            </a:pPr>
            <a:r>
              <a:rPr lang="en-GB" sz="6000" dirty="0">
                <a:solidFill>
                  <a:schemeClr val="hlink"/>
                </a:solidFill>
                <a:latin typeface="Comic Sans MS" pitchFamily="66" charset="0"/>
              </a:rPr>
              <a:t>READING AT HOME</a:t>
            </a:r>
          </a:p>
        </p:txBody>
      </p:sp>
      <p:sp>
        <p:nvSpPr>
          <p:cNvPr id="70661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50824" y="1412875"/>
            <a:ext cx="8677276" cy="5184775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GB" sz="2400" dirty="0">
                <a:solidFill>
                  <a:srgbClr val="000000"/>
                </a:solidFill>
                <a:effectLst/>
              </a:rPr>
              <a:t>SOME TIPS:</a:t>
            </a:r>
          </a:p>
          <a:p>
            <a:pPr>
              <a:lnSpc>
                <a:spcPct val="80000"/>
              </a:lnSpc>
            </a:pPr>
            <a:r>
              <a:rPr lang="en-GB" sz="2800" dirty="0"/>
              <a:t>Encourage your child to read from a variety of sources</a:t>
            </a:r>
          </a:p>
          <a:p>
            <a:pPr>
              <a:lnSpc>
                <a:spcPct val="80000"/>
              </a:lnSpc>
            </a:pPr>
            <a:r>
              <a:rPr lang="en-GB" sz="2800" dirty="0"/>
              <a:t>Let your child see you reading</a:t>
            </a:r>
          </a:p>
          <a:p>
            <a:pPr>
              <a:lnSpc>
                <a:spcPct val="80000"/>
              </a:lnSpc>
            </a:pPr>
            <a:r>
              <a:rPr lang="en-GB" sz="2800" dirty="0"/>
              <a:t>Explore print in the environment</a:t>
            </a:r>
          </a:p>
          <a:p>
            <a:pPr>
              <a:lnSpc>
                <a:spcPct val="80000"/>
              </a:lnSpc>
            </a:pPr>
            <a:r>
              <a:rPr lang="en-GB" sz="2800" dirty="0"/>
              <a:t>Encourage your child to try new books, not just those by a favourite author</a:t>
            </a:r>
          </a:p>
          <a:p>
            <a:pPr>
              <a:lnSpc>
                <a:spcPct val="80000"/>
              </a:lnSpc>
            </a:pPr>
            <a:r>
              <a:rPr lang="en-GB" sz="2800" dirty="0"/>
              <a:t>Try to find time to read to your child and with them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sz="2800" dirty="0"/>
          </a:p>
          <a:p>
            <a:pPr algn="ctr">
              <a:lnSpc>
                <a:spcPct val="80000"/>
              </a:lnSpc>
              <a:buFontTx/>
              <a:buNone/>
            </a:pPr>
            <a:r>
              <a:rPr lang="en-GB" sz="2800" b="1" dirty="0"/>
              <a:t>What if my child doesn’t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en-GB" sz="2800" b="1" dirty="0"/>
              <a:t>enjoy reading?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sz="2800" dirty="0"/>
          </a:p>
          <a:p>
            <a:pPr>
              <a:lnSpc>
                <a:spcPct val="80000"/>
              </a:lnSpc>
            </a:pPr>
            <a:endParaRPr lang="en-GB" sz="2400" dirty="0">
              <a:effectLst/>
            </a:endParaRPr>
          </a:p>
        </p:txBody>
      </p:sp>
      <p:pic>
        <p:nvPicPr>
          <p:cNvPr id="47108" name="Picture 7" descr="MC900232441[1]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6450284" y="5237034"/>
            <a:ext cx="2724150" cy="1638300"/>
          </a:xfrm>
        </p:spPr>
      </p:pic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519113" y="5964238"/>
            <a:ext cx="49895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250824" y="5970588"/>
            <a:ext cx="786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81FD6C-67BF-399A-5959-D228CC8569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279"/>
    </mc:Choice>
    <mc:Fallback xmlns="">
      <p:transition spd="slow" advTm="190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8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260350"/>
            <a:ext cx="8785225" cy="984250"/>
          </a:xfrm>
        </p:spPr>
        <p:txBody>
          <a:bodyPr/>
          <a:lstStyle/>
          <a:p>
            <a:pPr algn="ctr">
              <a:defRPr/>
            </a:pPr>
            <a:r>
              <a:rPr lang="en-GB" sz="4000">
                <a:solidFill>
                  <a:schemeClr val="accent1"/>
                </a:solidFill>
                <a:latin typeface="Comic Sans MS" pitchFamily="66" charset="0"/>
              </a:rPr>
              <a:t>Developing Reading Comprehension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68413"/>
            <a:ext cx="8229600" cy="5473700"/>
          </a:xfrm>
          <a:noFill/>
          <a:ln/>
        </p:spPr>
        <p:txBody>
          <a:bodyPr/>
          <a:lstStyle/>
          <a:p>
            <a:pPr algn="ctr">
              <a:buFontTx/>
              <a:buNone/>
            </a:pPr>
            <a:r>
              <a:rPr lang="en-GB" sz="2400" b="1" u="sng" dirty="0">
                <a:effectLst/>
                <a:latin typeface="Comic Sans MS" pitchFamily="66" charset="0"/>
              </a:rPr>
              <a:t>The types of questions to ask:</a:t>
            </a:r>
          </a:p>
          <a:p>
            <a:pPr>
              <a:buFontTx/>
              <a:buNone/>
            </a:pPr>
            <a:endParaRPr lang="en-GB" sz="2400" u="sng" dirty="0">
              <a:effectLst/>
              <a:latin typeface="Comic Sans MS" pitchFamily="66" charset="0"/>
            </a:endParaRPr>
          </a:p>
          <a:p>
            <a:pPr>
              <a:buClr>
                <a:srgbClr val="000000"/>
              </a:buClr>
            </a:pPr>
            <a:r>
              <a:rPr lang="en-GB" sz="2400" dirty="0">
                <a:solidFill>
                  <a:srgbClr val="000000"/>
                </a:solidFill>
                <a:effectLst/>
                <a:latin typeface="Comic Sans MS" pitchFamily="66" charset="0"/>
              </a:rPr>
              <a:t>Answers directly from the text</a:t>
            </a:r>
          </a:p>
          <a:p>
            <a:pPr marL="0" indent="0">
              <a:buClr>
                <a:srgbClr val="000000"/>
              </a:buClr>
              <a:buNone/>
            </a:pPr>
            <a:r>
              <a:rPr lang="en-GB" sz="2400" b="1" i="1" dirty="0">
                <a:solidFill>
                  <a:srgbClr val="000000"/>
                </a:solidFill>
                <a:effectLst/>
                <a:latin typeface="Comic Sans MS" pitchFamily="66" charset="0"/>
              </a:rPr>
              <a:t>   </a:t>
            </a:r>
            <a:r>
              <a:rPr lang="en-GB" sz="2400" b="1" i="1" dirty="0">
                <a:effectLst/>
                <a:latin typeface="Comic Sans MS" pitchFamily="66" charset="0"/>
              </a:rPr>
              <a:t>e.g. </a:t>
            </a:r>
            <a:r>
              <a:rPr lang="en-GB" sz="2400" b="1" i="1" dirty="0">
                <a:solidFill>
                  <a:srgbClr val="FF3300"/>
                </a:solidFill>
                <a:effectLst/>
                <a:latin typeface="Comic Sans MS" pitchFamily="66" charset="0"/>
              </a:rPr>
              <a:t>What was</a:t>
            </a:r>
            <a:r>
              <a:rPr lang="en-GB" sz="2400" b="1" i="1" dirty="0">
                <a:effectLst/>
                <a:latin typeface="Comic Sans MS" pitchFamily="66" charset="0"/>
              </a:rPr>
              <a:t> the dog called?</a:t>
            </a:r>
          </a:p>
          <a:p>
            <a:pPr algn="ctr">
              <a:buFontTx/>
              <a:buNone/>
            </a:pPr>
            <a:endParaRPr lang="en-GB" sz="1600" b="1" i="1" dirty="0">
              <a:effectLst/>
              <a:latin typeface="Comic Sans MS" pitchFamily="66" charset="0"/>
            </a:endParaRPr>
          </a:p>
          <a:p>
            <a:pPr>
              <a:buClr>
                <a:srgbClr val="000000"/>
              </a:buClr>
            </a:pPr>
            <a:r>
              <a:rPr lang="en-GB" sz="2400" dirty="0">
                <a:solidFill>
                  <a:srgbClr val="000000"/>
                </a:solidFill>
                <a:effectLst/>
                <a:latin typeface="Comic Sans MS" pitchFamily="66" charset="0"/>
              </a:rPr>
              <a:t>Searching for clues to back up an answer</a:t>
            </a:r>
          </a:p>
          <a:p>
            <a:pPr algn="ctr">
              <a:buFontTx/>
              <a:buNone/>
            </a:pPr>
            <a:r>
              <a:rPr lang="en-GB" sz="2400" b="1" i="1" dirty="0">
                <a:effectLst/>
                <a:latin typeface="Comic Sans MS" pitchFamily="66" charset="0"/>
              </a:rPr>
              <a:t>e.g. </a:t>
            </a:r>
            <a:r>
              <a:rPr lang="en-GB" sz="2400" b="1" i="1" dirty="0">
                <a:solidFill>
                  <a:srgbClr val="FF3300"/>
                </a:solidFill>
                <a:effectLst/>
                <a:latin typeface="Comic Sans MS" pitchFamily="66" charset="0"/>
              </a:rPr>
              <a:t>How do you know</a:t>
            </a:r>
            <a:r>
              <a:rPr lang="en-GB" sz="2400" b="1" i="1" dirty="0">
                <a:effectLst/>
                <a:latin typeface="Comic Sans MS" pitchFamily="66" charset="0"/>
              </a:rPr>
              <a:t> that Mr Brown was clever?</a:t>
            </a:r>
          </a:p>
          <a:p>
            <a:pPr algn="ctr">
              <a:buFontTx/>
              <a:buNone/>
            </a:pPr>
            <a:endParaRPr lang="en-GB" sz="1600" b="1" i="1" dirty="0">
              <a:effectLst/>
              <a:latin typeface="Comic Sans MS" pitchFamily="66" charset="0"/>
            </a:endParaRPr>
          </a:p>
          <a:p>
            <a:pPr>
              <a:buClr>
                <a:srgbClr val="000000"/>
              </a:buClr>
            </a:pPr>
            <a:r>
              <a:rPr lang="en-GB" sz="2400" dirty="0">
                <a:solidFill>
                  <a:srgbClr val="000000"/>
                </a:solidFill>
                <a:effectLst/>
                <a:latin typeface="Comic Sans MS" pitchFamily="66" charset="0"/>
              </a:rPr>
              <a:t>Encouraging personal response to text and using evidence to support point of view</a:t>
            </a:r>
          </a:p>
          <a:p>
            <a:pPr algn="ctr">
              <a:buFontTx/>
              <a:buNone/>
            </a:pPr>
            <a:r>
              <a:rPr lang="en-GB" sz="2400" b="1" i="1" dirty="0">
                <a:effectLst/>
                <a:latin typeface="Comic Sans MS" pitchFamily="66" charset="0"/>
              </a:rPr>
              <a:t>e.g. </a:t>
            </a:r>
            <a:r>
              <a:rPr lang="en-GB" sz="2400" b="1" i="1" dirty="0">
                <a:solidFill>
                  <a:srgbClr val="FF3300"/>
                </a:solidFill>
                <a:effectLst/>
                <a:latin typeface="Comic Sans MS" pitchFamily="66" charset="0"/>
              </a:rPr>
              <a:t>What do you think</a:t>
            </a:r>
            <a:r>
              <a:rPr lang="en-GB" sz="2400" b="1" i="1" dirty="0">
                <a:effectLst/>
                <a:latin typeface="Comic Sans MS" pitchFamily="66" charset="0"/>
              </a:rPr>
              <a:t> the shopkeeper is thinking and </a:t>
            </a:r>
            <a:r>
              <a:rPr lang="en-GB" sz="2400" b="1" i="1" dirty="0">
                <a:solidFill>
                  <a:srgbClr val="FF3300"/>
                </a:solidFill>
                <a:effectLst/>
                <a:latin typeface="Comic Sans MS" pitchFamily="66" charset="0"/>
              </a:rPr>
              <a:t>why</a:t>
            </a:r>
            <a:r>
              <a:rPr lang="en-GB" sz="2400" b="1" i="1" dirty="0">
                <a:effectLst/>
                <a:latin typeface="Comic Sans MS" pitchFamily="66" charset="0"/>
              </a:rPr>
              <a:t> do you think this?</a:t>
            </a:r>
          </a:p>
          <a:p>
            <a:pPr algn="ctr">
              <a:buFontTx/>
              <a:buNone/>
            </a:pPr>
            <a:endParaRPr lang="en-GB" sz="2400" dirty="0">
              <a:solidFill>
                <a:srgbClr val="000000"/>
              </a:solidFill>
              <a:effectLst/>
              <a:latin typeface="Comic Sans MS" pitchFamily="66" charset="0"/>
            </a:endParaRPr>
          </a:p>
          <a:p>
            <a:pPr algn="ctr">
              <a:buFontTx/>
              <a:buNone/>
            </a:pPr>
            <a:endParaRPr lang="en-GB" sz="2400" b="1" i="1" dirty="0">
              <a:effectLst/>
              <a:latin typeface="Comic Sans MS" pitchFamily="66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AC74ECF-F908-E660-5324-7B11974ADE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6416" y="6021288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396"/>
    </mc:Choice>
    <mc:Fallback xmlns="">
      <p:transition spd="slow" advTm="89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ank You Power Archives - gThankYou! | Celebrating Work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20688"/>
            <a:ext cx="7080787" cy="5310590"/>
          </a:xfrm>
          <a:prstGeom prst="rect">
            <a:avLst/>
          </a:prstGeom>
          <a:effectLst>
            <a:softEdge rad="596929"/>
          </a:effec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6AC28F-51A9-350B-DD08-0F29A60222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616530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4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90"/>
    </mc:Choice>
    <mc:Fallback xmlns="">
      <p:transition spd="slow" advTm="35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9.6"/>
</p:tagLst>
</file>

<file path=ppt/theme/theme1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101FFBCF98D445887C04645BFD17D0" ma:contentTypeVersion="13" ma:contentTypeDescription="Create a new document." ma:contentTypeScope="" ma:versionID="934919435d519f49f7ef97e0e397390e">
  <xsd:schema xmlns:xsd="http://www.w3.org/2001/XMLSchema" xmlns:xs="http://www.w3.org/2001/XMLSchema" xmlns:p="http://schemas.microsoft.com/office/2006/metadata/properties" xmlns:ns2="85ece32e-802b-48f2-8560-234108f7640b" xmlns:ns3="78e5f100-4152-4960-949d-01a2bff53c98" targetNamespace="http://schemas.microsoft.com/office/2006/metadata/properties" ma:root="true" ma:fieldsID="082478e69cb09b73316ce2060ac50d56" ns2:_="" ns3:_="">
    <xsd:import namespace="85ece32e-802b-48f2-8560-234108f7640b"/>
    <xsd:import namespace="78e5f100-4152-4960-949d-01a2bff53c9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ece32e-802b-48f2-8560-234108f764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df702a1-ec09-48be-b9bd-c5648fc233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e5f100-4152-4960-949d-01a2bff53c9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7a9ce8dc-3e40-4002-880b-4b0be7a53979}" ma:internalName="TaxCatchAll" ma:showField="CatchAllData" ma:web="78e5f100-4152-4960-949d-01a2bff53c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8e5f100-4152-4960-949d-01a2bff53c98" xsi:nil="true"/>
    <lcf76f155ced4ddcb4097134ff3c332f xmlns="85ece32e-802b-48f2-8560-234108f7640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DB857C2-F338-47F7-8A06-70A77E1166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5ece32e-802b-48f2-8560-234108f7640b"/>
    <ds:schemaRef ds:uri="78e5f100-4152-4960-949d-01a2bff53c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6B6FD4-4F3B-40EC-9EBE-DE5786FCF8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5D71D45-F57E-4DC5-8129-9C2CAC5A3242}">
  <ds:schemaRefs>
    <ds:schemaRef ds:uri="http://schemas.microsoft.com/office/2006/metadata/properties"/>
    <ds:schemaRef ds:uri="http://schemas.microsoft.com/office/infopath/2007/PartnerControls"/>
    <ds:schemaRef ds:uri="78e5f100-4152-4960-949d-01a2bff53c98"/>
    <ds:schemaRef ds:uri="85ece32e-802b-48f2-8560-234108f7640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932</TotalTime>
  <Words>241</Words>
  <Application>Microsoft Macintosh PowerPoint</Application>
  <PresentationFormat>On-screen Show (4:3)</PresentationFormat>
  <Paragraphs>39</Paragraphs>
  <Slides>5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Comic Sans MS</vt:lpstr>
      <vt:lpstr>Tahoma</vt:lpstr>
      <vt:lpstr>Wingdings</vt:lpstr>
      <vt:lpstr>Ocean</vt:lpstr>
      <vt:lpstr>Literacy in Year 5</vt:lpstr>
      <vt:lpstr>Spellings</vt:lpstr>
      <vt:lpstr>READING AT HOME</vt:lpstr>
      <vt:lpstr>Developing Reading Comprehension</vt:lpstr>
      <vt:lpstr>PowerPoint Presentation</vt:lpstr>
    </vt:vector>
  </TitlesOfParts>
  <Company>C2K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 XP: Auto Build</dc:creator>
  <cp:lastModifiedBy>W BAILIE</cp:lastModifiedBy>
  <cp:revision>73</cp:revision>
  <dcterms:created xsi:type="dcterms:W3CDTF">2007-10-17T10:36:07Z</dcterms:created>
  <dcterms:modified xsi:type="dcterms:W3CDTF">2023-11-14T13:44:14Z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0x01010057101FFBCF98D445887C04645BFD17D0</vt:lpwstr>
  </property>
</Properties>
</file>